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5"/>
  </p:notesMasterIdLst>
  <p:sldIdLst>
    <p:sldId id="301" r:id="rId2"/>
    <p:sldId id="292" r:id="rId3"/>
    <p:sldId id="294" r:id="rId4"/>
    <p:sldId id="295" r:id="rId5"/>
    <p:sldId id="296" r:id="rId6"/>
    <p:sldId id="299" r:id="rId7"/>
    <p:sldId id="278" r:id="rId8"/>
    <p:sldId id="297" r:id="rId9"/>
    <p:sldId id="279" r:id="rId10"/>
    <p:sldId id="280" r:id="rId11"/>
    <p:sldId id="300" r:id="rId12"/>
    <p:sldId id="286" r:id="rId13"/>
    <p:sldId id="29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2608" y="-8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CF241-4A5D-4E4A-9ABD-B9825D978CA5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79138-B137-3648-9863-0C645AE936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73090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C7BBBE4-1903-AE47-B280-1F3A5E3C139D}" type="slidenum">
              <a:rPr lang="en-US" sz="1200">
                <a:latin typeface="Calibri" charset="0"/>
              </a:rPr>
              <a:pPr eaLnBrk="1" hangingPunct="1"/>
              <a:t>5</a:t>
            </a:fld>
            <a:endParaRPr lang="en-US" sz="1200">
              <a:latin typeface="Calibri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Answers:</a:t>
            </a:r>
          </a:p>
          <a:p>
            <a:pPr eaLnBrk="1" hangingPunct="1">
              <a:spcBef>
                <a:spcPct val="0"/>
              </a:spcBef>
            </a:pPr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1. B</a:t>
            </a:r>
          </a:p>
          <a:p>
            <a:pPr eaLnBrk="1" hangingPunct="1">
              <a:spcBef>
                <a:spcPct val="0"/>
              </a:spcBef>
            </a:pPr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2. D</a:t>
            </a:r>
          </a:p>
          <a:p>
            <a:pPr eaLnBrk="1" hangingPunct="1">
              <a:spcBef>
                <a:spcPct val="0"/>
              </a:spcBef>
            </a:pPr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3. Hw was a military hero who seized power after a civil war.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6629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59380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15700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46911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06860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7698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97723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51648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5302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9757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4A9F1-FCDB-C04A-8370-DA6E9B8AA489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E4E5-C6FF-8740-82CB-88E236D48F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60407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4A9F1-FCDB-C04A-8370-DA6E9B8AA489}" type="datetimeFigureOut">
              <a:rPr lang="en-US" smtClean="0"/>
              <a:pPr/>
              <a:t>10/6/17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0E4E5-C6FF-8740-82CB-88E236D48F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52108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eg"/><Relationship Id="rId3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slide" Target="slide2.xml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200"/>
            <a:ext cx="9124526" cy="595121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5600" y="6154419"/>
            <a:ext cx="8517467" cy="7035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History repeats itself. The Robber Barons of the Middle Ages and the Robber Barons of today.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06801" y="0"/>
            <a:ext cx="3810000" cy="39878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Surface. Inference. Meaning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842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399" y="228599"/>
            <a:ext cx="3014133" cy="38666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5967" y="4273615"/>
            <a:ext cx="3043767" cy="22711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2400" y="228599"/>
            <a:ext cx="4893733" cy="35271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35600" y="4639733"/>
            <a:ext cx="26523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Jane Addams</a:t>
            </a:r>
          </a:p>
          <a:p>
            <a:r>
              <a:rPr lang="en-US" sz="3600" dirty="0" smtClean="0"/>
              <a:t>Hull House</a:t>
            </a:r>
            <a:endParaRPr lang="en-US" sz="3600" dirty="0"/>
          </a:p>
        </p:txBody>
      </p:sp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_wealth distributio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08518" y="905239"/>
            <a:ext cx="8916918" cy="59338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94791"/>
            <a:ext cx="9125436" cy="10228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   Income controlled by top 10% of the population</a:t>
            </a:r>
            <a:r>
              <a:rPr lang="en-US" sz="3200" dirty="0" smtClean="0">
                <a:solidFill>
                  <a:schemeClr val="tx1"/>
                </a:solidFill>
              </a:rPr>
              <a:t>.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6714" y="5994478"/>
            <a:ext cx="912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1910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610379" y="5994478"/>
            <a:ext cx="912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2000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714800" y="5994478"/>
            <a:ext cx="912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1950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4833833" y="6469711"/>
            <a:ext cx="2996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New Yorker Magazine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309344" y="1625601"/>
            <a:ext cx="1230656" cy="1083732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028267" y="1337733"/>
            <a:ext cx="2844800" cy="2777067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220892" y="5994478"/>
            <a:ext cx="912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1930</a:t>
            </a:r>
            <a:endParaRPr lang="en-US" sz="2800" dirty="0"/>
          </a:p>
        </p:txBody>
      </p:sp>
      <p:pic>
        <p:nvPicPr>
          <p:cNvPr id="19" name="Picture 18" descr="patter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714800" y="4851977"/>
            <a:ext cx="964203" cy="74506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09344" y="5046133"/>
            <a:ext cx="2111189" cy="321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Pattern of history?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1904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6238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3999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8500"/>
            <a:ext cx="9144000" cy="54498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53695" y="6367358"/>
            <a:ext cx="3614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Vanderbilt’s House in North Carolina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26533" y="203200"/>
            <a:ext cx="7840134" cy="495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The Gilded Age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4909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6133" y="2201333"/>
            <a:ext cx="520684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What does “gilded” mean?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Describe the era.</a:t>
            </a:r>
          </a:p>
          <a:p>
            <a:endParaRPr lang="en-US" sz="3600" dirty="0" smtClean="0"/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0266" y="491068"/>
            <a:ext cx="8128001" cy="5447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Covered in gold.</a:t>
            </a:r>
          </a:p>
          <a:p>
            <a:endParaRPr lang="en-US" sz="3600" dirty="0" smtClean="0"/>
          </a:p>
          <a:p>
            <a:r>
              <a:rPr lang="en-US" sz="3600" dirty="0" smtClean="0"/>
              <a:t>What is inside</a:t>
            </a:r>
            <a:r>
              <a:rPr lang="en-US" sz="3600" dirty="0" smtClean="0"/>
              <a:t>?</a:t>
            </a:r>
          </a:p>
          <a:p>
            <a:endParaRPr lang="en-US" sz="3600" dirty="0" smtClean="0"/>
          </a:p>
          <a:p>
            <a:r>
              <a:rPr lang="en-US" sz="3600" dirty="0" smtClean="0"/>
              <a:t>Poverty</a:t>
            </a:r>
          </a:p>
          <a:p>
            <a:r>
              <a:rPr lang="en-US" sz="3600" dirty="0" smtClean="0"/>
              <a:t>Suffering workers</a:t>
            </a:r>
          </a:p>
          <a:p>
            <a:r>
              <a:rPr lang="en-US" sz="3600" dirty="0" smtClean="0"/>
              <a:t>Corruption</a:t>
            </a:r>
          </a:p>
          <a:p>
            <a:endParaRPr lang="en-US" sz="36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Gilded Age" by Mark Twain and Charles Dudley Warner, published in 1873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chapter_activity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7"/>
          <p:cNvSpPr>
            <a:spLocks noGrp="1" noChangeArrowheads="1"/>
          </p:cNvSpPr>
          <p:nvPr>
            <p:ph type="title"/>
          </p:nvPr>
        </p:nvSpPr>
        <p:spPr>
          <a:xfrm>
            <a:off x="914400" y="7104063"/>
            <a:ext cx="8229600" cy="17145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en-US" sz="90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Progress Monitoring Transparency Section 1</a:t>
            </a:r>
            <a:endParaRPr lang="en-US" sz="400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4340" name="Picture 22" descr="pmtrns_my_p0060_d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09600" y="823913"/>
            <a:ext cx="7808913" cy="512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24" descr="bttn_prev">
            <a:hlinkClick r:id="" action="ppaction://hlinkshowjump?jump=previousslide" highlightClick="1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997825" y="6489700"/>
            <a:ext cx="420688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25" descr="bttn_exit">
            <a:hlinkClick r:id="" action="ppaction://hlinkshowjump?jump=endshow" highlightClick="1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934200" y="6491288"/>
            <a:ext cx="4206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26" descr="toc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89700"/>
            <a:ext cx="420688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27" descr="bttn_next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528050" y="6489700"/>
            <a:ext cx="420688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417950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740429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/>
              <a:t>Who benefits from a national philosophy based on individualism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7533"/>
            <a:ext cx="8229600" cy="2531533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People at the top?</a:t>
            </a:r>
          </a:p>
          <a:p>
            <a:r>
              <a:rPr lang="en-US" sz="3600" dirty="0" smtClean="0"/>
              <a:t>People in the middle?</a:t>
            </a:r>
          </a:p>
          <a:p>
            <a:r>
              <a:rPr lang="en-US" sz="3600" dirty="0" smtClean="0"/>
              <a:t>People at the bottom?</a:t>
            </a:r>
          </a:p>
          <a:p>
            <a:r>
              <a:rPr lang="en-US" sz="3600" dirty="0" smtClean="0"/>
              <a:t>Do you believe in this philosophy?</a:t>
            </a:r>
            <a:endParaRPr lang="en-US" sz="3600" dirty="0"/>
          </a:p>
        </p:txBody>
      </p:sp>
      <p:sp>
        <p:nvSpPr>
          <p:cNvPr id="4" name="Isosceles Triangle 3"/>
          <p:cNvSpPr/>
          <p:nvPr/>
        </p:nvSpPr>
        <p:spPr>
          <a:xfrm>
            <a:off x="931333" y="4809066"/>
            <a:ext cx="1540934" cy="1354667"/>
          </a:xfrm>
          <a:prstGeom prst="triangl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Callout 4"/>
          <p:cNvSpPr/>
          <p:nvPr/>
        </p:nvSpPr>
        <p:spPr>
          <a:xfrm>
            <a:off x="3471333" y="4605866"/>
            <a:ext cx="2421467" cy="1422400"/>
          </a:xfrm>
          <a:prstGeom prst="wedgeEllipseCallout">
            <a:avLst>
              <a:gd name="adj1" fmla="val -127127"/>
              <a:gd name="adj2" fmla="val 4226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 can be anything I want to be!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7145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338667" y="1543564"/>
            <a:ext cx="8271933" cy="29546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dirty="0"/>
              <a:t>Social </a:t>
            </a:r>
            <a:r>
              <a:rPr lang="en-US" sz="3600" dirty="0" smtClean="0"/>
              <a:t>Darwinists </a:t>
            </a:r>
            <a:r>
              <a:rPr lang="en-US" sz="3600" dirty="0"/>
              <a:t>said </a:t>
            </a:r>
            <a:r>
              <a:rPr lang="ja-JP" altLang="en-US" sz="3600" dirty="0"/>
              <a:t>“</a:t>
            </a:r>
            <a:r>
              <a:rPr lang="en-US" altLang="ja-JP" sz="3600" dirty="0"/>
              <a:t>let the strong survive.</a:t>
            </a:r>
            <a:r>
              <a:rPr lang="ja-JP" altLang="en-US" sz="3600" dirty="0"/>
              <a:t>”</a:t>
            </a:r>
            <a:endParaRPr lang="en-US" altLang="ja-JP" sz="3600" dirty="0"/>
          </a:p>
          <a:p>
            <a:pPr marL="457200" indent="-457200" eaLnBrk="1" hangingPunct="1">
              <a:buFont typeface="Arial"/>
              <a:buChar char="•"/>
            </a:pPr>
            <a:r>
              <a:rPr lang="en-US" sz="3600" dirty="0" smtClean="0"/>
              <a:t>“We are at the top because we belong at the top</a:t>
            </a:r>
            <a:r>
              <a:rPr lang="en-US" sz="2800" dirty="0" smtClean="0"/>
              <a:t>.”</a:t>
            </a:r>
          </a:p>
          <a:p>
            <a:pPr eaLnBrk="1" hangingPunct="1"/>
            <a:endParaRPr lang="en-US" sz="2800" dirty="0"/>
          </a:p>
          <a:p>
            <a:pPr eaLnBrk="1" hangingPunct="1"/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5075767" y="4943929"/>
            <a:ext cx="1143000" cy="1099563"/>
          </a:xfrm>
          <a:prstGeom prst="triangle">
            <a:avLst/>
          </a:prstGeom>
          <a:noFill/>
          <a:ln w="762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70400" y="5858826"/>
            <a:ext cx="421541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Define “rationalization.”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38667" y="441867"/>
            <a:ext cx="68400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Herbert Spencer wrote about “survival of the fittest.”</a:t>
            </a:r>
          </a:p>
          <a:p>
            <a:r>
              <a:rPr lang="en-US" sz="2400" dirty="0" smtClean="0"/>
              <a:t>Darwin published </a:t>
            </a:r>
            <a:r>
              <a:rPr lang="en-US" sz="2400" i="1" dirty="0" smtClean="0"/>
              <a:t>Origin of the Species</a:t>
            </a:r>
            <a:r>
              <a:rPr lang="en-US" sz="2400" dirty="0"/>
              <a:t> </a:t>
            </a:r>
            <a:r>
              <a:rPr lang="en-US" sz="2400" dirty="0" smtClean="0"/>
              <a:t>in 1859.</a:t>
            </a:r>
          </a:p>
        </p:txBody>
      </p:sp>
      <p:sp>
        <p:nvSpPr>
          <p:cNvPr id="9" name="Oval Callout 8"/>
          <p:cNvSpPr/>
          <p:nvPr/>
        </p:nvSpPr>
        <p:spPr>
          <a:xfrm>
            <a:off x="1130100" y="4436426"/>
            <a:ext cx="2421467" cy="1270107"/>
          </a:xfrm>
          <a:prstGeom prst="wedgeEllipseCallout">
            <a:avLst>
              <a:gd name="adj1" fmla="val 135810"/>
              <a:gd name="adj2" fmla="val -59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Hooray for me</a:t>
            </a:r>
            <a:r>
              <a:rPr lang="en-US" dirty="0" smtClean="0">
                <a:solidFill>
                  <a:schemeClr val="tx1"/>
                </a:solidFill>
              </a:rPr>
              <a:t>!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I am strong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93" y="186267"/>
            <a:ext cx="5065740" cy="2946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332" y="3403600"/>
            <a:ext cx="3575311" cy="26966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0167" y="3422650"/>
            <a:ext cx="3429000" cy="23749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0788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breaker boys_co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92629" y="829733"/>
            <a:ext cx="3540117" cy="249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knitter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53977" y="3829529"/>
            <a:ext cx="3911070" cy="274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Image_miner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832746" y="457200"/>
            <a:ext cx="4934488" cy="3195081"/>
          </a:xfrm>
          <a:prstGeom prst="rect">
            <a:avLst/>
          </a:prstGeom>
        </p:spPr>
      </p:pic>
    </p:spTree>
  </p:cSld>
  <p:clrMapOvr>
    <a:masterClrMapping/>
  </p:clrMapOvr>
  <mc:AlternateContent>
    <mc:Choice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c="http://schemas.openxmlformats.org/markup-compatibility/2006" xmlns:mv="urn:schemas-microsoft-com:mac:vml" Requires="p14">
      <p:transition spd="slow" p14:dur="2000"/>
    </mc:Choice>
    <mc:Fallback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18109</TotalTime>
  <Words>227</Words>
  <Application>Microsoft Macintosh PowerPoint</Application>
  <PresentationFormat>On-screen Show (4:3)</PresentationFormat>
  <Paragraphs>46</Paragraphs>
  <Slides>13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Progress Monitoring Transparency Section 1</vt:lpstr>
      <vt:lpstr>Who benefits from a national philosophy based on individualism?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90</cp:revision>
  <dcterms:created xsi:type="dcterms:W3CDTF">2017-10-06T12:23:23Z</dcterms:created>
  <dcterms:modified xsi:type="dcterms:W3CDTF">2017-10-06T19:33:54Z</dcterms:modified>
</cp:coreProperties>
</file>